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301" r:id="rId6"/>
    <p:sldId id="302" r:id="rId7"/>
    <p:sldId id="303" r:id="rId8"/>
    <p:sldId id="304" r:id="rId9"/>
    <p:sldId id="305" r:id="rId10"/>
    <p:sldId id="306" r:id="rId11"/>
    <p:sldId id="269" r:id="rId12"/>
    <p:sldId id="270" r:id="rId13"/>
    <p:sldId id="271" r:id="rId14"/>
    <p:sldId id="282" r:id="rId15"/>
    <p:sldId id="310" r:id="rId16"/>
    <p:sldId id="311" r:id="rId17"/>
    <p:sldId id="312" r:id="rId18"/>
    <p:sldId id="288" r:id="rId19"/>
    <p:sldId id="265" r:id="rId20"/>
    <p:sldId id="285" r:id="rId21"/>
    <p:sldId id="309" r:id="rId22"/>
    <p:sldId id="289" r:id="rId23"/>
    <p:sldId id="266" r:id="rId24"/>
    <p:sldId id="267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page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ang.Image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2" y="0"/>
            <a:ext cx="2140072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0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image_sq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" y="0"/>
            <a:ext cx="12533046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_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5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Изображение" descr="Изображение"/>
          <p:cNvPicPr>
            <a:picLocks noChangeAspect="1"/>
          </p:cNvPicPr>
          <p:nvPr/>
        </p:nvPicPr>
        <p:blipFill>
          <a:blip r:embed="rId2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2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Изображение" descr="Изображение"/>
          <p:cNvPicPr>
            <a:picLocks noChangeAspect="1"/>
          </p:cNvPicPr>
          <p:nvPr/>
        </p:nvPicPr>
        <p:blipFill>
          <a:blip r:embed="rId3"/>
          <a:srcRect l="18732"/>
          <a:stretch>
            <a:fillRect/>
          </a:stretch>
        </p:blipFill>
        <p:spPr>
          <a:xfrm flipH="1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6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lver_Sand_Gradient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3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4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2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Изображение" descr="Изображение"/>
          <p:cNvPicPr>
            <a:picLocks noChangeAspect="1"/>
          </p:cNvPicPr>
          <p:nvPr/>
        </p:nvPicPr>
        <p:blipFill>
          <a:blip r:embed="rId1"/>
          <a:srcRect l="3607"/>
          <a:stretch>
            <a:fillRect/>
          </a:stretch>
        </p:blipFill>
        <p:spPr>
          <a:xfrm>
            <a:off x="9910902" y="2588551"/>
            <a:ext cx="16632233" cy="111216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Presentation Title"/>
          <p:cNvSpPr txBox="1"/>
          <p:nvPr/>
        </p:nvSpPr>
        <p:spPr>
          <a:xfrm>
            <a:off x="1544373" y="3828098"/>
            <a:ext cx="8397772" cy="16402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en-US" altLang="zh-CN">
                <a:sym typeface="+mn-ea"/>
              </a:rPr>
              <a:t>Zeitgeist</a:t>
            </a:r>
            <a:endParaRPr lang="en-US" altLang="zh-CN">
              <a:sym typeface="+mn-ea"/>
            </a:endParaRPr>
          </a:p>
        </p:txBody>
      </p:sp>
      <p:sp>
        <p:nvSpPr>
          <p:cNvPr id="121" name="Presentation Subtitle"/>
          <p:cNvSpPr txBox="1"/>
          <p:nvPr/>
        </p:nvSpPr>
        <p:spPr>
          <a:xfrm>
            <a:off x="1544373" y="6499225"/>
            <a:ext cx="8397772" cy="15786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一个不断发展的专注预测市场和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Futarchy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的区块链平台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20" y="10818495"/>
            <a:ext cx="2438400" cy="2438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1490" y="10071418"/>
            <a:ext cx="177863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中文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TG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群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40" y="10818495"/>
            <a:ext cx="2438400" cy="243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93740" y="10055225"/>
            <a:ext cx="24384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官方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Discord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社区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1285908" y="2048193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预测市场是一群对未来事件或结果进行推测的人的集合。这些事件包括(但不限于)选举、公司的销售、商品的价格波动、甚至天气的变化，以及几乎任何可以事后客观核实的事件或结果。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即根据未来可验证的清晰事实而创建的衍生品市场。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1350625" y="6521450"/>
            <a:ext cx="10982960" cy="5272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市场预测的主要目的是对未知未来结果的信念的集合。因为它们包含了各种各样的想法和观点，预测市场已经被证明是一种非常有效的预测工具。</a:t>
            </a: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从时间的角度来说，随着时间的推移，距离公布结果时间越近，其预测的结果就越接近现实，同样的，其价格也会越高。</a:t>
            </a: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18895" y="7813041"/>
            <a:ext cx="10102850" cy="5441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预测市场的过去与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前景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4815" y="3169285"/>
            <a:ext cx="10350500" cy="6503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仅在体育和电子竞技方面，2020 年就有超过 2080 亿美元投入与体育相关的预测市场。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在以太坊预测平台上，仅仅 Augur 平台上的关于美国大选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预测交易额就超过了 680 万美元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chemeClr val="bg1"/>
                </a:solidFill>
                <a:sym typeface="Helvetica Neue"/>
              </a:rPr>
              <a:t>早在 2014 年，当第一个区块链平台 Augur 推出时，预测市场就被吹捧为最佳区块链用例之一。未能爆发的原因：</a:t>
            </a:r>
            <a:endParaRPr lang="zh-CN" altLang="en-US" sz="3200">
              <a:solidFill>
                <a:schemeClr val="bg1"/>
              </a:solidFill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sym typeface="Helvetica Neue"/>
              </a:rPr>
              <a:t>   1) 糟糕的可用性 / UX</a:t>
            </a:r>
            <a:endParaRPr lang="zh-CN" altLang="en-US" sz="3200">
              <a:solidFill>
                <a:schemeClr val="bg1"/>
              </a:solidFill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sym typeface="Helvetica Neue"/>
              </a:rPr>
              <a:t>   2) 高昂的以太坊 gas 费</a:t>
            </a:r>
            <a:endParaRPr lang="zh-CN" altLang="en-US" sz="3200">
              <a:solidFill>
                <a:schemeClr val="bg1"/>
              </a:solidFill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sym typeface="Helvetica Neue"/>
              </a:rPr>
              <a:t>   3) 糟糕的流动性。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预测市场的例子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310" y="7766050"/>
            <a:ext cx="10981690" cy="5949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66050"/>
            <a:ext cx="10981055" cy="5949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预测市场的例子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310" y="7766050"/>
            <a:ext cx="10981690" cy="5949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66050"/>
            <a:ext cx="10981055" cy="5949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预测市场的例子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310" y="7766050"/>
            <a:ext cx="10981690" cy="5949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66050"/>
            <a:ext cx="10981055" cy="5949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Futarchy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3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134860" y="909955"/>
            <a:ext cx="14099540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Futarchy: Vote 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on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Values, But Bet 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on 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Beliefs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555" y="2933065"/>
            <a:ext cx="2678430" cy="3553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4560" y="3391535"/>
            <a:ext cx="10064750" cy="89655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Futarchy 是一种治理系统，它根据预测市场产生的信号做出政策决定。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它的概念最初是由 Robin Hanson 在题为 ”为价值投票，为信仰下注“ 的短篇文章被提出来的，在文章中他阐明了 Futarchy 可能如何改善当前民主运作的某些方面——最显著的是通过创造一种更好的方式来判断政策决定的潜在利益。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然而，在公司治理、公共政策决策或城市规划等场景下，futarchy 通常是以一个不适合应用的且相当陌生的概念存在的。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我们相信，区块链非常适合 futarchy 实验，并将把 futarchy 作为 Zeitgeist 去中心化链上治理的关键部分之一。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Seer</a:t>
            </a:r>
            <a:r>
              <a:rPr lang="zh-CN" altLang="en-US">
                <a:solidFill>
                  <a:srgbClr val="FFFFFF"/>
                </a:solidFill>
                <a:sym typeface="Helvetica Neue"/>
              </a:rPr>
              <a:t>项目介绍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4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255" y="309880"/>
            <a:ext cx="8262620" cy="41313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" y="0"/>
            <a:ext cx="1253304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492250" y="2825433"/>
            <a:ext cx="92062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 | Prediction Market - 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预测市场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5095220" y="2115820"/>
            <a:ext cx="7028815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AGENDA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492250" y="4192588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 | </a:t>
            </a: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Futarchy 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92250" y="5503229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 | Zeitgeist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475740" y="6778309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| </a:t>
            </a:r>
            <a:r>
              <a:rPr 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Seer</a:t>
            </a:r>
            <a:r>
              <a:rPr lang="zh-CN" alt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项目</a:t>
            </a:r>
            <a:r>
              <a:rPr lang="zh-CN" alt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73;p15"/>
          <p:cNvSpPr txBox="1"/>
          <p:nvPr/>
        </p:nvSpPr>
        <p:spPr>
          <a:xfrm>
            <a:off x="1459230" y="7981634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| BetaNet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测试网活动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707199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BetaNet</a:t>
            </a:r>
            <a:r>
              <a:rPr lang="zh-CN" alt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测试网活动介绍</a:t>
            </a:r>
            <a:br>
              <a:rPr lang="zh-CN" altLang="en-US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5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Изображение" descr="Изображение"/>
          <p:cNvPicPr>
            <a:picLocks noChangeAspect="1"/>
          </p:cNvPicPr>
          <p:nvPr/>
        </p:nvPicPr>
        <p:blipFill>
          <a:blip r:embed="rId1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Zeitgeist</a:t>
            </a:r>
            <a:r>
              <a:rPr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介绍</a:t>
            </a:r>
            <a:br>
              <a:rPr lang="en-US" b="1" i="0" u="none" strike="noStrike" cap="none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</a:br>
            <a:endParaRPr lang="en-GB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1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0785528" y="392430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团队介绍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Team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3509678" y="1858963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CEO </a:t>
            </a:r>
            <a:r>
              <a:rPr lang="en-US"/>
              <a:t>Logan Saether </a:t>
            </a:r>
            <a:endParaRPr lang="en-US"/>
          </a:p>
          <a:p>
            <a:endParaRPr lang="en-US"/>
          </a:p>
          <a:p>
            <a:r>
              <a:rPr lang="zh-CN" altLang="en-US" sz="2800"/>
              <a:t>原</a:t>
            </a:r>
            <a:r>
              <a:rPr lang="en-US" altLang="zh-CN" sz="2800"/>
              <a:t>Web3</a:t>
            </a:r>
            <a:r>
              <a:rPr lang="zh-CN" altLang="en-US" sz="2800"/>
              <a:t>基金会工作人员，帮助开发了围绕 Kusama 和 Polkadot 推出的关键工具，并撰写了大量关于 Polkadot 的文档，是 Polkadot Wiki 的主要贡献人。他还帮助建立和管理了这两个网络的 千人验证计划，这是一个以社区为中心的计划，以使每个网络的验证器集去中心化和扩展。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475" y="2197100"/>
            <a:ext cx="2619375" cy="2628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475" y="5909945"/>
            <a:ext cx="2609850" cy="2609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525" y="9866630"/>
            <a:ext cx="2600325" cy="2581275"/>
          </a:xfrm>
          <a:prstGeom prst="rect">
            <a:avLst/>
          </a:prstGeom>
        </p:spPr>
      </p:pic>
      <p:sp>
        <p:nvSpPr>
          <p:cNvPr id="5" name="Built on Substrate, Ready for Polkadot"/>
          <p:cNvSpPr txBox="1"/>
          <p:nvPr/>
        </p:nvSpPr>
        <p:spPr>
          <a:xfrm>
            <a:off x="13564923" y="5501958"/>
            <a:ext cx="10926752" cy="3763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CMO Chris Hutchinson</a:t>
            </a:r>
            <a:endParaRPr lang="en-US"/>
          </a:p>
          <a:p>
            <a:endParaRPr lang="en-US"/>
          </a:p>
          <a:p>
            <a:r>
              <a:rPr lang="zh-CN" altLang="en-US" sz="2800"/>
              <a:t>原</a:t>
            </a:r>
            <a:r>
              <a:rPr lang="en-US" altLang="zh-CN" sz="2800"/>
              <a:t>Web3</a:t>
            </a:r>
            <a:r>
              <a:rPr lang="zh-CN" altLang="en-US" sz="2800"/>
              <a:t>基金会工作人员，行业中最好的社区构建者之一。他在 2017 - 2018 年以太坊热潮期间领导了社区。2019 年初，他加入了 Web3 基金会，从零开始建立 Polkadot 大使计划，该计划目前拥有来自全球 300 多个城市的 1500 多名活跃成员。此外，他在过去几年中领导了许多关键的市场和社区活动，以推广 Kusama 和 Polkadot 网络，如 “Hackusama” 和 Gitcoin 的 「Hello World」。</a:t>
            </a:r>
            <a:endParaRPr lang="zh-CN" altLang="en-US" sz="2800"/>
          </a:p>
        </p:txBody>
      </p:sp>
      <p:sp>
        <p:nvSpPr>
          <p:cNvPr id="6" name="Built on Substrate, Ready for Polkadot"/>
          <p:cNvSpPr txBox="1"/>
          <p:nvPr/>
        </p:nvSpPr>
        <p:spPr>
          <a:xfrm>
            <a:off x="13564923" y="9520238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CIO David Perry</a:t>
            </a:r>
            <a:endParaRPr lang="en-US"/>
          </a:p>
          <a:p>
            <a:endParaRPr lang="en-US"/>
          </a:p>
          <a:p>
            <a:r>
              <a:rPr sz="2800"/>
              <a:t>在预测市场平台方面有着丰富的职业生涯和经验。2005 年，他与人共同创办了第一家商业预测市场软件公司 Consensus Point 。从那时起，他一直致力于推动预测市场在数百家机构的采用，包括通用电气、高通、百思买和美国政府。在过去的五年里，他一直在区块链领域工作，在 Consensys 工作了三年，专注于产品战略。</a:t>
            </a:r>
            <a:endParaRPr sz="280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1"/>
          <p:nvPr/>
        </p:nvSpPr>
        <p:spPr>
          <a:xfrm>
            <a:off x="12098073" y="1189355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Zeitgeist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工作原理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7" name="Zeitgeist is an evolving blockchain for prediction markets and futarchy"/>
          <p:cNvSpPr txBox="1"/>
          <p:nvPr/>
        </p:nvSpPr>
        <p:spPr>
          <a:xfrm>
            <a:off x="16207055" y="2028703"/>
            <a:ext cx="7623606" cy="477849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t>Zeitgeist is an evolving blockchain for prediction markets and futarchy</a:t>
            </a:r>
          </a:p>
        </p:txBody>
      </p:sp>
      <p:sp>
        <p:nvSpPr>
          <p:cNvPr id="198" name="Built on Substrate, Ready for Polkadot"/>
          <p:cNvSpPr txBox="1"/>
          <p:nvPr/>
        </p:nvSpPr>
        <p:spPr>
          <a:xfrm>
            <a:off x="16176935" y="7172386"/>
            <a:ext cx="7559090" cy="118090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Built on Substrate, Ready for Polkadot</a:t>
            </a:r>
          </a:p>
        </p:txBody>
      </p:sp>
      <p:sp>
        <p:nvSpPr>
          <p:cNvPr id="19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6177361" y="8893139"/>
            <a:ext cx="6874600" cy="3454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1"/>
          <p:nvPr/>
        </p:nvSpPr>
        <p:spPr>
          <a:xfrm>
            <a:off x="9178978" y="832485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altLang="en-US">
                <a:ea typeface="宋体" panose="02010600030101010101" pitchFamily="2" charset="-122"/>
              </a:rPr>
              <a:t>链上的法院系统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 rot="0">
            <a:off x="2388870" y="2768600"/>
            <a:ext cx="10838815" cy="2290937"/>
            <a:chOff x="6707124" y="1410006"/>
            <a:chExt cx="4873752" cy="1030059"/>
          </a:xfrm>
          <a:noFill/>
        </p:grpSpPr>
        <p:sp>
          <p:nvSpPr>
            <p:cNvPr id="3" name="Rectangle: Rounded Corners 29"/>
            <p:cNvSpPr/>
            <p:nvPr/>
          </p:nvSpPr>
          <p:spPr>
            <a:xfrm>
              <a:off x="7695590" y="1630213"/>
              <a:ext cx="3885286" cy="809852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</a:rPr>
                <a:t>ZTG 的持有者可以质押他们的代币以加入陪审团。每当针对特定市场进行预言机争议时，这些陪审员都是随机选择的。</a:t>
              </a:r>
              <a:endParaRPr lang="en-US" sz="3200" noProof="1">
                <a:solidFill>
                  <a:schemeClr val="bg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" name="Straight Connector 4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23"/>
            <p:cNvSpPr txBox="1"/>
            <p:nvPr/>
          </p:nvSpPr>
          <p:spPr>
            <a:xfrm>
              <a:off x="6926281" y="1664374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01</a:t>
              </a:r>
              <a:endParaRPr lang="en-US" sz="28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 rot="0">
            <a:off x="2388870" y="5654675"/>
            <a:ext cx="10838815" cy="2667432"/>
            <a:chOff x="6707124" y="1410006"/>
            <a:chExt cx="4873752" cy="1199340"/>
          </a:xfrm>
          <a:noFill/>
        </p:grpSpPr>
        <p:sp>
          <p:nvSpPr>
            <p:cNvPr id="10" name="Rectangle: Rounded Corners 32"/>
            <p:cNvSpPr/>
            <p:nvPr/>
          </p:nvSpPr>
          <p:spPr>
            <a:xfrm>
              <a:off x="7695590" y="1565687"/>
              <a:ext cx="3885286" cy="104365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</a:rPr>
                <a:t>法院的陪审员将负责选择市场的真实结果。法院的决定可能会受到质疑，这会越来越多地增加被选中的陪审员的数量——每次都增加了赌注。</a:t>
              </a:r>
              <a:endParaRPr lang="en-US" sz="3200" noProof="1">
                <a:solidFill>
                  <a:schemeClr val="bg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2" name="Straight Connector 11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34"/>
            <p:cNvSpPr txBox="1"/>
            <p:nvPr/>
          </p:nvSpPr>
          <p:spPr>
            <a:xfrm>
              <a:off x="6926281" y="1496477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02</a:t>
              </a:r>
              <a:endParaRPr lang="en-US" sz="28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 rot="0">
            <a:off x="2388870" y="8540750"/>
            <a:ext cx="10838815" cy="1699847"/>
            <a:chOff x="6707124" y="1410006"/>
            <a:chExt cx="4873752" cy="764291"/>
          </a:xfrm>
          <a:noFill/>
        </p:grpSpPr>
        <p:sp>
          <p:nvSpPr>
            <p:cNvPr id="17" name="Rectangle: Rounded Corners 39"/>
            <p:cNvSpPr/>
            <p:nvPr/>
          </p:nvSpPr>
          <p:spPr>
            <a:xfrm>
              <a:off x="7695590" y="1597950"/>
              <a:ext cx="3885286" cy="576347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</a:rPr>
                <a:t>如果后来的上诉发现陪审员错误地解决了 oracle 的决定，他们将被削减。</a:t>
              </a:r>
              <a:endParaRPr lang="en-US" sz="3200" noProof="1">
                <a:solidFill>
                  <a:schemeClr val="bg1"/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9" name="Straight Connector 18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41"/>
            <p:cNvSpPr txBox="1"/>
            <p:nvPr/>
          </p:nvSpPr>
          <p:spPr>
            <a:xfrm>
              <a:off x="6926281" y="1496477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03</a:t>
              </a:r>
              <a:endParaRPr lang="en-US" sz="2800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 rot="0">
            <a:off x="2388870" y="10852785"/>
            <a:ext cx="10838815" cy="2014079"/>
            <a:chOff x="6707124" y="1410006"/>
            <a:chExt cx="4873752" cy="905577"/>
          </a:xfrm>
          <a:noFill/>
        </p:grpSpPr>
        <p:sp>
          <p:nvSpPr>
            <p:cNvPr id="28" name="Rectangle: Rounded Corners 46"/>
            <p:cNvSpPr/>
            <p:nvPr/>
          </p:nvSpPr>
          <p:spPr>
            <a:xfrm>
              <a:off x="7695590" y="1505731"/>
              <a:ext cx="3885286" cy="809852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</a:rPr>
                <a:t>在创建了一定数量的法定人数并询问市场的真实结果后，如果仍有争议，则案件将转至所有 ZTG 持有者的全球投票以报告结果。</a:t>
              </a:r>
              <a:endParaRPr lang="en-US" sz="3200" noProof="1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4" name="Straight Connector 53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48"/>
            <p:cNvSpPr txBox="1"/>
            <p:nvPr/>
          </p:nvSpPr>
          <p:spPr>
            <a:xfrm>
              <a:off x="6926281" y="1698551"/>
              <a:ext cx="550151" cy="23467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04</a:t>
              </a:r>
              <a:endParaRPr lang="en-US" sz="2800" b="1" dirty="0"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2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2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2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/>
            </a:p>
          </p:txBody>
        </p:sp>
        <p:sp>
          <p:nvSpPr>
            <p:cNvPr id="22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/>
            </a:p>
          </p:txBody>
        </p:sp>
      </p:grpSp>
      <p:pic>
        <p:nvPicPr>
          <p:cNvPr id="2" name="图片 1" descr="Zeitgei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55"/>
            <a:ext cx="24336375" cy="136899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Prediction Market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2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2241</Words>
  <Application>WPS 演示</Application>
  <PresentationFormat/>
  <Paragraphs>128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Helvetica Neue</vt:lpstr>
      <vt:lpstr>Helvetica Neue Medium</vt:lpstr>
      <vt:lpstr>微软雅黑</vt:lpstr>
      <vt:lpstr>Exo 2</vt:lpstr>
      <vt:lpstr>Segoe Print</vt:lpstr>
      <vt:lpstr>Verdana</vt:lpstr>
      <vt:lpstr>Arial Unicode MS</vt:lpstr>
      <vt:lpstr>Helvetica Neue</vt:lpstr>
      <vt:lpstr>Calibri</vt:lpstr>
      <vt:lpstr>21_BasicWhite</vt:lpstr>
      <vt:lpstr>PowerPoint 演示文稿</vt:lpstr>
      <vt:lpstr>PowerPoint 演示文稿</vt:lpstr>
      <vt:lpstr>Zeitgeist介绍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Prediction Market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Futarchy </vt:lpstr>
      <vt:lpstr>PowerPoint 演示文稿</vt:lpstr>
      <vt:lpstr>Seer项目介绍 </vt:lpstr>
      <vt:lpstr>PowerPoint 演示文稿</vt:lpstr>
      <vt:lpstr>BetaNet测试网活动介绍 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yukai</cp:lastModifiedBy>
  <cp:revision>8</cp:revision>
  <dcterms:created xsi:type="dcterms:W3CDTF">2021-09-23T14:28:00Z</dcterms:created>
  <dcterms:modified xsi:type="dcterms:W3CDTF">2021-10-24T08:14:05Z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DF427DFEACD740F79CB0F2AABB97A48F</vt:lpwstr>
  </property>
  <property fmtid="{D5CDD505-2E9C-101B-9397-08002B2CF9AE}" pid="3" name="KSOProductBuildVer">
    <vt:lpwstr>2052-11.1.0.10009</vt:lpwstr>
  </property>
</Properties>
</file>